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2" r:id="rId6"/>
    <p:sldId id="263" r:id="rId7"/>
    <p:sldId id="264" r:id="rId8"/>
    <p:sldId id="266" r:id="rId9"/>
    <p:sldId id="28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95" r:id="rId38"/>
    <p:sldId id="299" r:id="rId39"/>
    <p:sldId id="296" r:id="rId40"/>
    <p:sldId id="297" r:id="rId41"/>
    <p:sldId id="300" r:id="rId42"/>
    <p:sldId id="301" r:id="rId43"/>
    <p:sldId id="26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2" r:id="rId54"/>
    <p:sldId id="313" r:id="rId55"/>
    <p:sldId id="314" r:id="rId56"/>
    <p:sldId id="315" r:id="rId57"/>
    <p:sldId id="316" r:id="rId58"/>
    <p:sldId id="318" r:id="rId59"/>
    <p:sldId id="317" r:id="rId60"/>
    <p:sldId id="319" r:id="rId61"/>
    <p:sldId id="320" r:id="rId62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996" y="-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 t="34621" b="2953"/>
          <a:stretch/>
        </p:blipFill>
        <p:spPr>
          <a:xfrm>
            <a:off x="5327887" y="1764958"/>
            <a:ext cx="3129818" cy="3138812"/>
          </a:xfrm>
          <a:prstGeom prst="ellipse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0" y="843559"/>
            <a:ext cx="9144000" cy="818492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Rectangle 2"/>
          <p:cNvSpPr>
            <a:spLocks noGrp="1"/>
          </p:cNvSpPr>
          <p:nvPr>
            <p:ph type="ctrTitle" hasCustomPrompt="1"/>
          </p:nvPr>
        </p:nvSpPr>
        <p:spPr>
          <a:xfrm>
            <a:off x="251522" y="843561"/>
            <a:ext cx="8704221" cy="816172"/>
          </a:xfrm>
          <a:prstGeom prst="rect">
            <a:avLst/>
          </a:prstGeom>
          <a:noFill/>
        </p:spPr>
        <p:txBody>
          <a:bodyPr vert="horz" lIns="112071" tIns="56036" rIns="112071" bIns="56036" anchor="ctr" anchorCtr="0">
            <a:normAutofit/>
          </a:bodyPr>
          <a:lstStyle>
            <a:lvl1pPr algn="l" eaLnBrk="1" latinLnBrk="0" hangingPunct="1">
              <a:defRPr kumimoji="0" sz="29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eaLnBrk="1" latinLnBrk="1" hangingPunct="1"/>
            <a:r>
              <a:rPr lang="en-US" dirty="0" smtClean="0"/>
              <a:t>Title</a:t>
            </a:r>
            <a:endParaRPr dirty="0"/>
          </a:p>
        </p:txBody>
      </p:sp>
      <p:sp>
        <p:nvSpPr>
          <p:cNvPr id="9" name="Rectangle 11"/>
          <p:cNvSpPr/>
          <p:nvPr/>
        </p:nvSpPr>
        <p:spPr>
          <a:xfrm>
            <a:off x="0" y="1635647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pic>
        <p:nvPicPr>
          <p:cNvPr id="15" name="Picture 6" descr="http://oilteam.ru/eng/img/logo-b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0232"/>
            <a:ext cx="1966712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600001"/>
            <a:ext cx="216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author </a:t>
            </a:r>
            <a:r>
              <a:rPr kumimoji="0" lang="ru-RU" dirty="0" smtClean="0"/>
              <a:t/>
            </a:r>
            <a:br>
              <a:rPr kumimoji="0" lang="ru-RU" dirty="0" smtClean="0"/>
            </a:br>
            <a:r>
              <a:rPr kumimoji="0" lang="en-US" dirty="0" smtClean="0"/>
              <a:t>company information</a:t>
            </a:r>
          </a:p>
        </p:txBody>
      </p:sp>
      <p:sp>
        <p:nvSpPr>
          <p:cNvPr id="16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520001"/>
            <a:ext cx="288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city/date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4" t="28683" r="19434" b="2932"/>
          <a:stretch/>
        </p:blipFill>
        <p:spPr>
          <a:xfrm>
            <a:off x="5665387" y="1887745"/>
            <a:ext cx="2454823" cy="2528075"/>
          </a:xfrm>
          <a:prstGeom prst="ellipse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9" t="6416" r="34860" b="-43090"/>
          <a:stretch/>
        </p:blipFill>
        <p:spPr>
          <a:xfrm>
            <a:off x="5544110" y="1887745"/>
            <a:ext cx="2637298" cy="2302526"/>
          </a:xfrm>
          <a:prstGeom prst="ellipse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5470896" y="2093839"/>
            <a:ext cx="1563020" cy="2466728"/>
            <a:chOff x="4369394" y="2797834"/>
            <a:chExt cx="2084569" cy="3289732"/>
          </a:xfrm>
        </p:grpSpPr>
        <p:pic>
          <p:nvPicPr>
            <p:cNvPr id="4" name="Рисунок 3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7" t="25413" r="10877" b="10063"/>
            <a:stretch/>
          </p:blipFill>
          <p:spPr>
            <a:xfrm>
              <a:off x="4369394" y="2797834"/>
              <a:ext cx="1872208" cy="3209562"/>
            </a:xfrm>
            <a:prstGeom prst="ellipse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2" t="73905" r="7672" b="8452"/>
            <a:stretch/>
          </p:blipFill>
          <p:spPr>
            <a:xfrm>
              <a:off x="5529659" y="5209953"/>
              <a:ext cx="924304" cy="877613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/>
          <a:stretch/>
        </p:blipFill>
        <p:spPr>
          <a:xfrm>
            <a:off x="6340868" y="2796130"/>
            <a:ext cx="1700110" cy="1704324"/>
          </a:xfrm>
          <a:prstGeom prst="ellipse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r="10610" b="7827"/>
          <a:stretch/>
        </p:blipFill>
        <p:spPr>
          <a:xfrm>
            <a:off x="6381044" y="2813992"/>
            <a:ext cx="1619758" cy="1668600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" b="97697" l="1273" r="98485">
                        <a14:foregroundMark x1="34606" y1="4667" x2="34606" y2="4667"/>
                        <a14:foregroundMark x1="52121" y1="970" x2="52121" y2="970"/>
                        <a14:foregroundMark x1="93030" y1="29030" x2="93030" y2="29030"/>
                        <a14:foregroundMark x1="98606" y1="45939" x2="98606" y2="45939"/>
                        <a14:foregroundMark x1="94424" y1="66545" x2="94424" y2="66545"/>
                        <a14:foregroundMark x1="86848" y1="80788" x2="86848" y2="80788"/>
                        <a14:foregroundMark x1="78788" y1="88061" x2="78788" y2="88061"/>
                        <a14:foregroundMark x1="66848" y1="95212" x2="66848" y2="95212"/>
                        <a14:foregroundMark x1="52606" y1="97697" x2="52606" y2="97697"/>
                        <a14:foregroundMark x1="5030" y1="62061" x2="5030" y2="62061"/>
                        <a14:foregroundMark x1="1273" y1="47758" x2="1273" y2="47758"/>
                        <a14:backgroundMark x1="37697" y1="18606" x2="37697" y2="18606"/>
                        <a14:backgroundMark x1="28848" y1="45939" x2="28848" y2="45939"/>
                        <a14:backgroundMark x1="33818" y1="78606" x2="33818" y2="78606"/>
                        <a14:backgroundMark x1="15879" y1="37394" x2="15879" y2="37394"/>
                        <a14:backgroundMark x1="62182" y1="47333" x2="62182" y2="47333"/>
                        <a14:backgroundMark x1="63455" y1="67152" x2="63455" y2="67152"/>
                        <a14:backgroundMark x1="50909" y1="53212" x2="50909" y2="53212"/>
                        <a14:backgroundMark x1="73212" y1="47333" x2="73212" y2="47333"/>
                        <a14:backgroundMark x1="75394" y1="25939" x2="75394" y2="25939"/>
                        <a14:backgroundMark x1="56182" y1="19394" x2="56182" y2="19394"/>
                        <a14:backgroundMark x1="50424" y1="12303" x2="50424" y2="12303"/>
                        <a14:backgroundMark x1="59273" y1="12424" x2="59273" y2="12424"/>
                        <a14:backgroundMark x1="87212" y1="25091" x2="87212" y2="25091"/>
                        <a14:backgroundMark x1="85394" y1="22424" x2="85394" y2="22424"/>
                        <a14:backgroundMark x1="86242" y1="23697" x2="86242" y2="23697"/>
                        <a14:backgroundMark x1="85758" y1="22970" x2="85758" y2="22970"/>
                        <a14:backgroundMark x1="25455" y1="87394" x2="25455" y2="87394"/>
                        <a14:backgroundMark x1="23697" y1="86242" x2="23697" y2="86242"/>
                        <a14:backgroundMark x1="22909" y1="85697" x2="22909" y2="85697"/>
                        <a14:backgroundMark x1="22364" y1="85394" x2="22364" y2="8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31" r="1303" b="980"/>
          <a:stretch/>
        </p:blipFill>
        <p:spPr>
          <a:xfrm>
            <a:off x="5327887" y="1764960"/>
            <a:ext cx="3129818" cy="313881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465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2" y="113476"/>
            <a:ext cx="7776383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9" name="Title 13"/>
          <p:cNvSpPr txBox="1">
            <a:spLocks/>
          </p:cNvSpPr>
          <p:nvPr/>
        </p:nvSpPr>
        <p:spPr>
          <a:xfrm>
            <a:off x="251520" y="450894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 defTabSz="1334658" rtl="0" eaLnBrk="1" latinLnBrk="0" hangingPunct="1">
              <a:spcBef>
                <a:spcPct val="0"/>
              </a:spcBef>
              <a:buNone/>
              <a:defRPr 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000" b="1" dirty="0">
              <a:solidFill>
                <a:srgbClr val="23A3C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7"/>
            <a:ext cx="8856984" cy="360040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8856984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6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7" name="Дата 26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8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011911"/>
            <a:ext cx="4464496" cy="773339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4392488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98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41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868144" y="915566"/>
            <a:ext cx="3168352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8928992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2736304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23"/>
          </p:nvPr>
        </p:nvSpPr>
        <p:spPr>
          <a:xfrm>
            <a:off x="2915816" y="915566"/>
            <a:ext cx="2880320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4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8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2" y="2643758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319654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2643758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2" y="4587975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4"/>
          </p:nvPr>
        </p:nvSpPr>
        <p:spPr>
          <a:xfrm>
            <a:off x="4572000" y="2931791"/>
            <a:ext cx="4319654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6"/>
          </p:nvPr>
        </p:nvSpPr>
        <p:spPr>
          <a:xfrm>
            <a:off x="107504" y="2931791"/>
            <a:ext cx="4392488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21" name="Текст 25" title="Подзаголовок"/>
          <p:cNvSpPr>
            <a:spLocks noGrp="1"/>
          </p:cNvSpPr>
          <p:nvPr>
            <p:ph type="body" sz="quarter" idx="27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8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1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816610" y="872395"/>
            <a:ext cx="5766327" cy="1933105"/>
            <a:chOff x="2422773" y="1163459"/>
            <a:chExt cx="7690438" cy="2578070"/>
          </a:xfrm>
          <a:effectLst/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2616316" y="2715767"/>
            <a:ext cx="5904656" cy="22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	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E</a:t>
            </a: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</a:t>
            </a:r>
            <a:endParaRPr lang="en-US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Web site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www.oilteam.ru</a:t>
            </a:r>
            <a:endParaRPr lang="ru-RU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73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0" y="3108541"/>
            <a:ext cx="9144000" cy="609600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3231031"/>
            <a:ext cx="7239000" cy="440827"/>
          </a:xfrm>
          <a:prstGeom prst="rect">
            <a:avLst/>
          </a:prstGeom>
          <a:noFill/>
        </p:spPr>
        <p:txBody>
          <a:bodyPr vert="horz" lIns="112071" tIns="56036" rIns="112071" bIns="56036"/>
          <a:lstStyle>
            <a:lvl1pPr algn="l" eaLnBrk="1" latinLnBrk="0" hangingPunct="1">
              <a:defRPr kumimoji="0" sz="24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9" name="Rectangle 10"/>
          <p:cNvSpPr/>
          <p:nvPr/>
        </p:nvSpPr>
        <p:spPr>
          <a:xfrm>
            <a:off x="0" y="3715822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633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8640363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479889" marR="0" indent="-479889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РАЗДЕЛ 1 </a:t>
            </a:r>
          </a:p>
          <a:p>
            <a:pPr lvl="0"/>
            <a:r>
              <a:rPr lang="ru-RU" dirty="0" smtClean="0"/>
              <a:t>РАЗДЕЛ 2 </a:t>
            </a:r>
          </a:p>
          <a:p>
            <a:pPr lvl="0"/>
            <a:r>
              <a:rPr lang="ru-RU" dirty="0" smtClean="0"/>
              <a:t>РАЗДЕЛ 3 </a:t>
            </a:r>
          </a:p>
          <a:p>
            <a:pPr lvl="0"/>
            <a:r>
              <a:rPr lang="ru-RU" dirty="0" smtClean="0"/>
              <a:t>РАЗДЕЛ 4 </a:t>
            </a:r>
          </a:p>
          <a:p>
            <a:pPr lvl="0"/>
            <a:r>
              <a:rPr lang="ru-RU" dirty="0" smtClean="0"/>
              <a:t>РАЗДЕЛ 5 </a:t>
            </a:r>
          </a:p>
          <a:p>
            <a:pPr lvl="0"/>
            <a:r>
              <a:rPr lang="ru-RU" dirty="0" smtClean="0"/>
              <a:t>РАЗДЕЛ 6 </a:t>
            </a:r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0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60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4861247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1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4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0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1" y="2841719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2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816610" y="627535"/>
            <a:ext cx="5766327" cy="1933105"/>
            <a:chOff x="2422773" y="1163459"/>
            <a:chExt cx="7690438" cy="2578070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5" name="Text Box 0"/>
          <p:cNvSpPr txBox="1">
            <a:spLocks noChangeArrowheads="1"/>
          </p:cNvSpPr>
          <p:nvPr/>
        </p:nvSpPr>
        <p:spPr bwMode="auto">
          <a:xfrm>
            <a:off x="2843808" y="2355726"/>
            <a:ext cx="4248472" cy="274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 </a:t>
            </a:r>
          </a:p>
        </p:txBody>
      </p:sp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3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2"/>
            <a:ext cx="4861247" cy="3779360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1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8" name="Дата 7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4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0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5" y="2842052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632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oilteam.ru/eng/img/logo-big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9"/>
          <a:stretch/>
        </p:blipFill>
        <p:spPr bwMode="auto">
          <a:xfrm>
            <a:off x="8313160" y="130232"/>
            <a:ext cx="673824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4"/>
          <p:cNvSpPr>
            <a:spLocks noGrp="1"/>
          </p:cNvSpPr>
          <p:nvPr>
            <p:ph type="dt" sz="quarter" idx="2"/>
          </p:nvPr>
        </p:nvSpPr>
        <p:spPr>
          <a:xfrm>
            <a:off x="107504" y="4860000"/>
            <a:ext cx="1531848" cy="266700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3D96A2D-6F86-4E01-B286-D8E27A6F4423}" type="datetimeFigureOut">
              <a:rPr lang="ru-RU" smtClean="0"/>
              <a:t>09.08.2018</a:t>
            </a:fld>
            <a:endParaRPr lang="ru-RU"/>
          </a:p>
        </p:txBody>
      </p:sp>
      <p:sp>
        <p:nvSpPr>
          <p:cNvPr id="7" name="Нижний колонтитул 22"/>
          <p:cNvSpPr>
            <a:spLocks noGrp="1"/>
          </p:cNvSpPr>
          <p:nvPr>
            <p:ph type="ftr" sz="quarter" idx="3"/>
          </p:nvPr>
        </p:nvSpPr>
        <p:spPr>
          <a:xfrm>
            <a:off x="1648619" y="4860002"/>
            <a:ext cx="5702300" cy="255587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7812360" y="4860000"/>
            <a:ext cx="990600" cy="277812"/>
          </a:xfrm>
          <a:prstGeom prst="rect">
            <a:avLst/>
          </a:prstGeom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0" y="825559"/>
            <a:ext cx="9144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-662" y="4839479"/>
            <a:ext cx="9144000" cy="53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94278"/>
            <a:ext cx="8064896" cy="389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42784" y="483519"/>
            <a:ext cx="7957608" cy="34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1546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120712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marR="0" indent="0" algn="l" defTabSz="112071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rgbClr val="00B0F0"/>
          </a:solidFill>
          <a:latin typeface="+mn-lt"/>
          <a:ea typeface="+mn-ea"/>
          <a:cs typeface="+mn-cs"/>
        </a:defRPr>
      </a:lvl1pPr>
      <a:lvl2pPr marL="910579" indent="-350223" algn="l" defTabSz="1120712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0891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1247" indent="-280179" algn="l" defTabSz="112071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1603" indent="-280179" algn="l" defTabSz="112071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195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2315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02672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302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0356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071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06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1425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8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6213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2494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8285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K-means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9024" r="5086" b="9024"/>
          <a:stretch/>
        </p:blipFill>
        <p:spPr bwMode="auto">
          <a:xfrm>
            <a:off x="4625860" y="949665"/>
            <a:ext cx="4410636" cy="356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43558"/>
            <a:ext cx="4181974" cy="370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9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9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+ 140ms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2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2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8077" r="5360" b="8077"/>
          <a:stretch/>
        </p:blipFill>
        <p:spPr bwMode="auto">
          <a:xfrm>
            <a:off x="4572000" y="871771"/>
            <a:ext cx="4403794" cy="365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42726"/>
            <a:ext cx="3907718" cy="34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1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5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2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8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20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64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3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8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1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 smtClean="0"/>
              <a:t>Even statistically small classes with significant distribution difference are successfully separated from background data.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 </a:t>
            </a:r>
          </a:p>
          <a:p>
            <a:r>
              <a:rPr lang="en-US" b="0" dirty="0" smtClean="0"/>
              <a:t>fuzzy and sometimes illogical splitting of the classes especially when number of classes is low.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1" t="3180" r="-10181" b="318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3" t="3400" r="-10873" b="340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7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7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45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6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8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6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10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3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79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881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7" t="-5661" r="-7617" b="-566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98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/>
              <a:t>Border/edge artifacts </a:t>
            </a:r>
            <a:r>
              <a:rPr lang="en-US" b="0" dirty="0" smtClean="0"/>
              <a:t>are successfully separated from the meaningful data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</a:t>
            </a:r>
          </a:p>
          <a:p>
            <a:r>
              <a:rPr lang="en-US" b="0" dirty="0" smtClean="0"/>
              <a:t>Border/edge artifacts were incorporated in the possibly meaningful cluster (red)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Instantaneous attributes with artifacts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0" t="-4697" r="-6620" b="-4697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324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Рисунок 5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Прямоугольник 6"/>
          <p:cNvSpPr/>
          <p:nvPr/>
        </p:nvSpPr>
        <p:spPr>
          <a:xfrm>
            <a:off x="4572000" y="1059582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K.means.clustering.with.6.clusters.of.sizes.7464..6364..11942..9366..6345..5536 </a:t>
            </a:r>
          </a:p>
          <a:p>
            <a:r>
              <a:rPr lang="en-AU" sz="1200" dirty="0"/>
              <a:t> values      : -2748.45, 2858.335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1        NA</a:t>
            </a:r>
          </a:p>
          <a:p>
            <a:r>
              <a:rPr lang="en-AU" sz="1200" dirty="0"/>
              <a:t> 2        6 0.2410000</a:t>
            </a:r>
          </a:p>
          <a:p>
            <a:r>
              <a:rPr lang="en-AU" sz="1200" dirty="0"/>
              <a:t> 3        5 0.3420000</a:t>
            </a:r>
          </a:p>
          <a:p>
            <a:r>
              <a:rPr lang="en-AU" sz="1200" dirty="0"/>
              <a:t> 4        4 0.4548013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6        2 0.8169381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9320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Рисунок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Прямоугольник 7"/>
          <p:cNvSpPr/>
          <p:nvPr/>
        </p:nvSpPr>
        <p:spPr>
          <a:xfrm>
            <a:off x="4565176" y="1131590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layer </a:t>
            </a:r>
          </a:p>
          <a:p>
            <a:r>
              <a:rPr lang="en-AU" sz="1200" dirty="0"/>
              <a:t> values      : 1, 6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2        NA</a:t>
            </a:r>
          </a:p>
          <a:p>
            <a:r>
              <a:rPr lang="en-AU" sz="1200" dirty="0"/>
              <a:t> 2        4 0.3413081</a:t>
            </a:r>
          </a:p>
          <a:p>
            <a:r>
              <a:rPr lang="en-AU" sz="1200" dirty="0"/>
              <a:t> 3        6 0.4260000</a:t>
            </a:r>
          </a:p>
          <a:p>
            <a:r>
              <a:rPr lang="en-AU" sz="1200" dirty="0"/>
              <a:t> 4        1 0.4550000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6        5 0.8169381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67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" b="126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 b="204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1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 smoothing</a:t>
            </a:r>
            <a:endParaRPr lang="ru-RU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042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 smoothing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87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smoothing</a:t>
            </a:r>
            <a:endParaRPr lang="ru-RU" dirty="0"/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9017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0.6km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7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987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smoothing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910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7 classes: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7 classes: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2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GLM 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1.2km </a:t>
            </a:r>
            <a:r>
              <a:rPr lang="en-US" dirty="0"/>
              <a:t>smoothing</a:t>
            </a:r>
            <a:endParaRPr lang="ru-RU" dirty="0"/>
          </a:p>
          <a:p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0946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SVM regression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Kernels QC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80" t="52" r="-20080" b="52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Скругленный прямоугольник 5"/>
          <p:cNvSpPr/>
          <p:nvPr/>
        </p:nvSpPr>
        <p:spPr>
          <a:xfrm>
            <a:off x="4427984" y="2859782"/>
            <a:ext cx="3528392" cy="165618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1547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45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" b="341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616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HC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6" t="4586" r="3246" b="4586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738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ru-RU" dirty="0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SVM one-class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" t="4444" r="3100" b="4444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5425" r="3363" b="5425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8073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SVM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32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GLM</a:t>
            </a:r>
            <a:r>
              <a:rPr lang="en-US" dirty="0"/>
              <a:t> – averaged in 200x200m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566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NNET</a:t>
            </a:r>
            <a:r>
              <a:rPr lang="en-US" dirty="0"/>
              <a:t> – averaged in 200x200m</a:t>
            </a:r>
            <a:endParaRPr lang="en-US" dirty="0" smtClean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b="1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6" b="4156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31291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NNET</a:t>
            </a:r>
            <a:r>
              <a:rPr lang="en-US" dirty="0"/>
              <a:t> – averaged in 200x200m</a:t>
            </a:r>
            <a:endParaRPr lang="en-US" dirty="0" smtClean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" b="186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8" b="263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779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(automatic classes):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9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GLM models map </a:t>
            </a:r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/>
              <a:t>SVM models </a:t>
            </a:r>
            <a:r>
              <a:rPr lang="en-US" dirty="0" smtClean="0"/>
              <a:t>map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68 hours :  31 * 16368 = 507408 subsets</a:t>
            </a:r>
            <a:endParaRPr lang="ru-RU" dirty="0"/>
          </a:p>
          <a:p>
            <a:endParaRPr lang="ru-RU" dirty="0"/>
          </a:p>
        </p:txBody>
      </p:sp>
      <p:sp>
        <p:nvSpPr>
          <p:cNvPr id="9" name="AutoShape 8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0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8" name="Picture 13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04" t="-449" r="-11004" b="-449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AutoShape 17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AElEQVR4nO2djZ/juF3GQ+cYKG9lygClLW+ZpbdwwPASluE4roUSKJ3dYzl22k33ZSBAYI/p7TIZMi2J/3f0Zkm2JVtSLNuxnuez3kni/CTZ/kaPnNj6TTIIctek7wZAByXwAvkIvEA+Ai+Qj8AL5CPwAvkIvEA+Ai+Qj8AL5CPwAvkIvEA+Ai+Qj8AL5CPwAvkIvEA+Ai+Qj8AL5CPwAvkIvEA+Ai+Qj8AL5CPwAvkIvEA+Ai+Qj8DLAWp9mm0e3vRSdTxedpfH19l2Njkxbth2RtYaHh+0VhOiLrZlMZnM49diUlxeGDNGjZGXBcVlct53M6IqLi9rvvdWYjfuLiesuyG9zu/Pjp9Ojq4Kjxld64nAbDs7uZGv8DLIZ2ozpa8e/fOMHhoaz2hbT05lLSTmBfuUywcymHcA9KUF/1utSKuRlU3fR5pcDqQrRVOuyNtZU2g5YtvLTcnfwvcLbSwpKN+qc72ialPlK/mDYhM7VlReXl+yfcQ/d6cMF7pT+F/T4+NrsuNKh5G9Ij+7Rl5e00NQrEUVTQ6C/ODnB2E9MfAiq+Y1Um2mJV7yQL6S85If683Zs8uJYKHUFIUD44XBrLbqVKuo0lT1Sv6g2MSOFZMX8bnYTNmH7+iK7uBscXS1JjuG7Pg5fU1/THfEqnIY2SsslD6TH2r5aSa8vGAgiVpIvef08zqXD2QwOQhz0R+dK78sVCQfsLI303NeUTmQrxRNyUQnd/wxP/rVpuRv4fvlS9N5tjn7Hbox4o2yompTC1suG73qZpxUVeT+hX4umFmw7eefkfmK7UW+T/THJOLl9Muz4mHkr/DP9YQyNyn1/vSzyzpoUQs/nKRc+UAGaweh2r/IqvkDVvZ6UuIlD6QrZVNEE5hF8M9AuSmylWy/nHxymq1OPhE2ysrOK6o2Vb4iHxSb2LHijl/YB8iHl4+J0xQPI3+lgRe9Fhde8jOZakXyASubv1/jRT8FypuSM7SZci+aV5uiY0Z4+S/ySTpf6LzkFTnyojWxY0U+n17o3fOaWXqdHxF73hZ5Ea+wzpjK6EcvpyYTKPoRkzzspCklP5JViwdyE4q8iEC9KSvmhnRMIfqXalPyt/BCT96cfXp2tdD8SFZUbWphy8WO1ZrYtSLzwvZIPqrLR338b/Ux2RH0BX7QWIh8RZTBd2iFl+uFVot1vHvy2WwiDkIOZbUiVWN+0kL05UogrThvihwDy9FrpSn6MJnw8t+X3zi5WagIWdFptalyy+UDvYmdKzIvrIMpnDXSo0y6Z3IO/THbgdpjsiP4PtIPo9hrbG+RWDMv1fNpPjZ8IU5KFjmb5BnjS453yxVpNRZ4KQXSimVTSOnnzG7z7aw0Rb2F8XJD+5uFOp/WeKk0VW65fKA3sXP19XuAw/d1u8vTkJLld4T2LwsdK9rOzvdoh0cL9q6oO4EX8OKjAfMSKH9eoqn/FrQu/D4N+Qi8QD4CL5CPwAvkI/AC+Qi8QD4CL5CPwAvkI/AC+Qi8QD4CL5CPwAvkI/AC+Qi8QD4CL5CPwAvkI/AC+Qi8QD4CL5CPwAvkoxBeJtBBqHVYsv36l8H2TT/aW/dG3Rl1q/ROqu9dkEU6PHvxsgyPjRpqxWAZzssynJdedtMSvDiHgpdh8tJaK1qWKxU+vMCP9i4UvIAXr1j4EfzIJxa8gJeOYqPKlQofXuBHexcKXtLkZXtxLad+otpM5/nMynJuEmMs/Cg9P7phvFBkss0H7KXd5Txb0Km0WUqD7cVT21z14CVBXq4ZL4wNBg37s3t8lT+l/y+KkwPLHyjI1iwHuRAynBeCQu1yd6eW21u1vH0rls+Xy8/F8vy5WvreBxH7l9nRsyfXmcyRQjqX9TnLmpJJakzzj49i/GIeqZgHLVpP8lbpc6XnUn3vgizqeJflQFhLIuTEoJnsdIyxY/AjV16W4byMyo/2iQUv4KWj2KiCH1HF5IVNXKxm8yw+La2M26A2BF6ooo5f6Jcsq5yJ4tPSSi0WfpSeH+Wn0Jk2tC0+La3UYsFLerzwP6z3UF1I8WlpZTl2eIIfUcXhhX2vIhMe8FPq4tPSysgNakPghWp450fwo1T9KCwWvKTHS554rmA4xaeller3oxgNakM+fmRGx/zL4jujEvSj7aOr9aka0hafllZGblAbAi9Ucc+n84saqk9LK7XYMfiRKy/LcF7G50e7x1fk3+aBQKL4tLRSiwUv6fHC/xAa1iL3YPVpaWU5dniqt50wXuBHexcKXsCLVyz8KFU/CosFL+nxcp3labVVQm39aWllITZGg9pQve2E8QI/UoWuiqPZ4tOVaagbr0FtCLxQRfUjmZrd9LS0UsbCj5L0o1yLouUUny4MfgRe0uNF/KW3BGi3pRWfllaO9fejRnSMd6a90356TMSPVgUcSk9LK2M3qA2BF6rhnR+NzI9qeVmG8zJGPwqKBS/gpaPYqHKlwocX+NHehYIX8OIVCz+CH/nEghfw0lFsVLlS4cML/GjvQsELePGKhR/Bj3xiwQt46Sg2qlypKJFhNiHzL4vfUfqi0hek+t4F2YD8aFS/N4KXzgodhR+58rIM5wV+JGLBC3jpKDaq4EdU4MVV4IVqeLzAj+BHPrHgBbx0FBtV8CMq8OIq8EI1PF7gR0n6UdL5ssCLlwQvYfmyYjSoDfn4kVlmisxAGX+F7HsXZHHz8YXly4rRoDYEXqji8RKaL2sMfuTKyzKcl7H5UdL5ssCLl5I/n3blBX60d6HgJVlewvJlwY8S9aOE82WBFy+J+eDD8mXFaFAbcqXChxf4kV5ouvmywEtAoYH5suBHifpRYCx4AS8dxUaVKxU+vNj9yIhO37sgizx+CcqXRehfDnIhPcl+y/2S9Cf1y91ddbm9VUvf+2CA+bLgR079y/j8CPmywIubxPd1YfmyYjSoDblS4cMLxi96ociXBV6iFwo/StWPAmPBS6q87C4nJ589ugqKHZ5cqfDhBX4kC5VTvh99L8sSzpcFXhwLXU0mX988vMlPmZ3zZcGPEvWj3eVvkx7kt/IbkBLNlwVemqVfX/ezvvmyYjSoDblS4cOLkzWlcj0D8mWBF49Cid/8cca+l8vEU7d8WQn7kQ8vY/Mj5MsCL66Shdbcl9YYOzS5UuHDy+j9KHeX7WyiznsshYpLLqtdSJsN6k7ghcrv8Kylu8xN166EFVqKhR+Nxo8WR58+yGdbyAzXIuQCL6nxMilKvi4goZMubO2/DJnvb3QT/OgQ/WjCNrC6UvCyPnHgxXoLY0iD+hd4oQrjxal/sd7CWN8g+NEh+lE9L27jF9stjLVKmRfjj0YHcf9RAy/UahrPj6y3MNYqZT/y4aUnBfBCF5fvX1ptUP8CL1SevOxVaH2Mdr9aqOBHLW2rPTImL+x8uqYbMseCl0R5EefTnsDAjw7Sj1j79+Ml8Hw6sM7oAi9UEXkJ7F/gR4foRy3wgvELeHETzqcdeYEf1RUaPTaqwAtVNF42D2/Cfp+GHyXpR9uL1xjvNqFDeTGSoWdFei7V2bbaI+Px8ugrk68vJpP3/oifTzvnywqsM7oCqGjk5T6cl54UjZfdX3xt8evH19m//8y/0peQLwu81Ba6/fMP2c9Bv+SbLwt+lKQf0Q6FCvmywEuTWNx2RoFZeefLCqwzugKoaORlPH7ETur2/P0I9x+Bl30KdYuFHx2iH7XBC79LWp4HJZ8vC7xYJH+fJoPdf/s58X2da76swDqjK4CKRl7gR1qhZFBLzoZ+/NXvZvnTLEs6XxZ4qS90dUp4+Y/3ZL4Jt3xZ8KNE/ejHX0G+LBMkmpb3ljvT3r1V+qFUZ9tqjxze+dEesVEV0Is08nIfzktPAi+uAi9UMXn5F2Y4P+mfLytU8KOWttUeGXP88mt/9z/vXcvxLvJljZkXNl7fk5evfpf/4y+65ssKrDO6XKnw4WU8ftQCL/83Zf7yE4IX5MsCL/WFhuXLgh8l6keBseAFvHQUG1WuVPjwAj+qKzR6bFSBF6povGA+eAde4Ec8mv5Hv5A7fiGHtMiX9aNqp7K8s9yZpvNyEL83tuBH24vvE2T+QH3F4pYvK7DO6HKlwoeXu3BeepIXL2rWus207rpcef0L+bfIv3/hQr6sdHhRWQPo3Ls1N7parvd2y5dFestl98uy+T3EeYzL0vJ6ZblfkvEKX4gVyeX2Vi3v3onl7XL5VizPn6ulq221Lj68qFl32XzNDfeElFJiIV9WAuOXYv4ANau3Q/8SfH4UvDGRBT+i8ulftKwBmH8XvBReZo0urVT9y+bsKlvbB7z4PcCRl/H4kYkXNX5xyk8SJvAyGl5U1gCn/iUgeWMGPxqRH4lRC+1i1pPJkbV7AS/gJaDQwPvt4Udj8SNn7dW/jJeXKjr2+Q6NHVBn22qPHB4vgXVGVwAVjbzch/PSkyLy0n1sVIEXqpi8YP7dJl7gRzya/e+XHzaB+9XAi0X6+AX5bGp4GY8fsTO5vefzyJB/Gry4FhqYHxZ+dIh+1Eb/EhYLXsBLR7FRFUBFIy/wI73Q8pQd+zSof4EXqpjjF9uUHfWx8KNE/cg6ZUd9bBK8CBTsvzdq8x0exP1qLfBinbLDIXaACqCikZe7cF56UjxeNtPJL/8DGb/8hrZCwlPInuXSoP4FXqii8cISZJGxrshnU/wyppg9qxgLP0rSj7YXry5enGfZ//4Kv79xOzu+lv1LMXsWj0nq9yPwUojOWBeynhy/mv3Cb+ZdyHZ28ib3o0L2rErsIBVARSMv4/Ej1tK9xi80X9b24vv61y+bqTF7lkuD+hd4oYrHC67fbeZlPH7UAi+BseAlVV5K19c55ssKrDO6Aqho5AV+pBVaur4O+bLAS22hpevrXPNlwY9S9aPS9XXJ58uq/iA9nvkO2zs/8s2XFVhndAX0Io283Ifz0pPij19q5onxaFD/Ai9U3Y1fXGPhR4n60e7vmeEcfU+8inxZ4MUSzf7f/tmfksP/8/mQ1jVfVmCd0eVKhQ8v8COt0NL1dciXNWZeWPtavb7ONV8W/OgQ/agFXsQps8z3iXxZ4MUSzf7H/C+NvIzcj9Ssu7tLzF8HXrSXTbyo/AHs+rjG/AGYj6yJl3H7kZp/twEFfj2m+D6Ff/+CfFm20MZeR6mzbbVH1vNiyx+wefhJox+JlFg5Ws75sny3oSuFU1GvQF56kk//omb13kznpntByoWWUmKlni8rNV70/sVlPvj1hIx3SpbTnC8LfnS4flR8URu/fOTAy/bRX5Eu5NvqKznnfFmhAi8tbas90u/86Fw7P2ryI+I3X8syeRrlnC/LsemdK5yKeo3Dj9j84+bvX2gXQx415G9EvizwsmehbrHwo0P0I/BSFniJzEvg/Y2BdUZXOBX1gh+p82nfyeDtDepf4IUqrh+tbN/i1sTCj0q8qB+VOttWe2Ts8cvKdt5sjQUvifKC8YuTAnnpScM7P9ojNqrAC9XweIEfwY98YsFLorxQLZxHu/rvjctBLuTwRlnu7w3L3XJ5J5Z379TS9z6w8vIdqv15WfmfTwfWGV3hvUi9xjF+aYcXesWvbyz86BD9qAVe6PjF/wte8JIqL93HRlU4FfWCH4EX8NJGoW6xSfiRoMKe/8g4q11n22qPBC+uoeAlNi+7y8nJZ/arwmtjh6cAKhp5sZtQIy89KSIvu8vzzcObmttmfRrUv8ALVczz6Ytrwou4v5H+oSfYgp6afFnwo0T9iPcvYn7MfDKpzQd8VeL5ssBLIZr/YXeNiC6EdzbapJnWfFmBdUZXABWNvMCPbIVuZ0fPnlzLHiX1fFmj4+VPqFo9nya9zWm2zq9usOfLgh8doh+1wYvuR+6x4CVRXjAffCMv8COt0PJ88MiXBV7qCi31L675spLwI3NoE0Wdbas9srvxC/JlgReLzHGO+bIC64yucCqc5cNLT+qOF+TLAi+1heJ+kkbBj3h0/qBmzjJrLHgBL0yO+bIC64yucCqcNTY/UvkD6m8VMfKCfFlj5uVXqUortfwB9RN1GMcvrvmy4EeH6EcmXtT8u6TneP9Dh/5FF/JljZ8XW/4AcrifufhRQY75stxb363CqXDWyPxI5Q/IVudO4xd62YLnHdTgZTS8FPIHOPFCCDNYTn2DUvOjJki0nx4721Z7ZNj4hZ8MW3sOxcsp8pWny4uWP8DlfLpwfoT54G0K5KUn+fCi5Q9w/P5FE/JlpcfLnoW65cuCH43Fj5xV83sj8mWBl2o0+78y0nXLlxVYZ3SFU1GvcfjRF6na5AX5ssBLfaEFXpBP2BY6Dj9qgxc+fvG9nwS8JMoLl/f3dYF1Rlc4FfWCH2H+OvASUmj5Ejq32CT8SFCxNMNS5OUg7odtY/xiu4SuPha8pMqL7RI6h9gBKoCKRl7sauSlJ0XkxXoJXUiD+hd4oYo5frFdQlcfCz9K1I8CY8ELeOkoNqoCqGjkBX6kFep3P2xavzeCl2qhlBfv9Efwo8P0o5+m2t+PFvi+Drw0SsWtkX+6jpfx+FELvATmVwusM7rAC1VkXvD7Ua3Gcz1DS34UEAtewEtHsVEVTkW9AnnpScPzo8A6owu8UMXsX9YBw134Ucp+tFK/Nm6mk3P5bcx2Zr/3Gryky4uahoplyCKw8BnKthdPcT+JEPzINH6hl03RjEdqXu9FcWQjfz8i9C8HuZDuIMpyf29Y7pbLO7Hc3qql731g5eWnqFo8P8pvz8/7FzFnM+4/Gokftc0LgYMCs1K9jS0WvKTKy5qMUVZHyD9dr3GMX1rgRUxdhut3wYtToXzIstZmeHbKl5WEHwkqljYybt8q/VCqs221R8b0I3aCJEe0yJcFXiwyxrnmywqsM7oCqGjkxeo8zbz0pJjjFwaDGr8gX1ZqvKh8E5tp3bW58vzo+NVM5eNzzJcFPxqLH6l8E/TUZ3NmPVOWcb43w2bgZUS8qPma15SahbWDwfUMjryMzY+s+SayTHvkWCjyZY2Yly9QlVZq+SbyE2KPQl3zZcGPDtGPTLzo/UvNFSyW+YKQLys1XrR8WZtp3Z2LxvmCXPNl+W1BdwqgopGXcfuRyjdRj4tlviDky0qMF5VvgjtNw/lR4HxBCfuRujPt3Rj8yFmYLyg5XvY6t8X9R4683Ifz0pOiHB7j9ZjIlwVePAp1zpcFPzpAP9pPtFBDF4J8WeDFKFaouQtpzpcVo0FtKICKRl7gR4VCS10I8mWBl8ZC8y7EOV8W/ChNP8oKXQjyZYEXq/Lxi//smBi/pOpHNV1I9w1qQ63yYkan6VelvndB1uH3L86xSfiRFhrIy+j8KDQWvICXjmKjKpyKesGPwAt46axQ+BH8yCsWvICXjmKjKpyKesGPwAt4iV6oPt9hqOBHLW2rPXIwvMhY8AJeOoqNqnAq6gU/Ai+R0Ol7F2RD5CU1PwrkBX4kYsELeOkoNqrCqXAW/Kjb2KgCL1TD4wV+BD/yiQUv4KWsunxZ7TalPYVT4Sz4kUXIlwVefAptyJcVKvhRS9tqj+yPF+TLAi9CjryExfalcCqcBT/qNjaqOuDFjA54qY1N2I98eEnKj7LU82WBF10OhdrzZbXfnHYUTkWI4EdFJZ4vC7z4FmrNlwU/cuIlMT9KPF8WeNGF8+m9BT/qIDaqwAtVf+MXW74s0lsuu1+Wze8h9mFclpbX91rul8t7sdzdqaWrbbUuvY1f0s6X1RiK8UtR9nxZMRrUhsKpCBH8qKjE82WZyTBCgvvVmKz5slLzo0BeEvMjeyx4AS8dxUZVOBX1gh+BF/DSbqHJzwevhcKPHApNPV8WeNHlVKgtX1bbjWlL4VTUC37kXmiy+bLAi3ehtnxZ8CP4UUWp58sCL7r2Oj+K0aA2FE5FveBH+P4lEjp974JsiLyk5keBvCTlR3Wx4AW8dBQbVeFUOAt+1G1sVIEXquHxAj+CH/nEghfw0lFsVIVT4Sz4UbexUQVeqIbHC/wIfuQSk+rvjeAFfhQo+FG3sVHVLS/4vdE1Fn7kxAv8SMSCF/DSUWxUhVPhLPhRt7FRBV6ohscL/Ah+5BMLXsBLR7FRFU6Fs+BHNm2mk/OF6XJv8AJeqtpdztm9apuHN5VY+BH8qCw6D9n6vDC/N34/Ai9W0f6FytS/RGhPKwqnwlnwI5u2MwrMCuMXB3SU+t4FGb5/cQ+1HtrY86maeUnKj+piwQt4MciaL6v11rSkcCpCBD8qCvmywItPofZ8WfAjJ15S8yPkywIvufbKlxWjQW0onIoQwY86iI0q8EI1PF7gR068JOZHNfmyJsHqJ7Qf9bKtJLInXqz5sgagifmx5WWXxxHePia5nU+b82UNQOClY7l8X2fLlzUAgZeO5bJdtnxZAxB46VgHvl3gpWMd+HaBl4514NsFXjpW43bVzAcPpafmz4E9XxaUnpz6TUu+LCg9OfusIV8WlJ6ceCnly4LSldP4BaxAQjg/gnw01u8JoDgCL5CPwAvko8PmxXiRxdoy1lqZB2H86sHqkH4zNRYjqqy7vEOsy2cqGJUOmpe16YjSo2W8GHBhP3zrk8rkE3SagVX1ZVGlseZSq1ZjPK88ZF4WR59aPuWmT//u8ZWtoO2j6io6f0n1dVGlvWa1bvP+h+BlYLK5gql/YbdRmY+g6e1mXtz9aPf4GfxoaDIftc30yNCVbM6uLH2MCQvuR4ZyXHlZnWP8MjjZjpqRACrjGMYwesnYePcPDXg58kK6J/AyOFmPmm1sa3x9Yfvt3XRPhCMv/KxrfD/qj48X2luY+hf6+u6J4SjbTco4rsH59OHKeNTIR9s0frG+bjGv9WRi8inwAkHOAi+Qj8AL5CPwAvkIvEA+Ai+Qj8AL5CPwAvkIvEA+Ai+Qj8AL5CPwAvkIvEA+Ai+Qj8AL5CPwAvkIvEA+Ai+Qj8AL5CPwAvlomLxspvTK/BFMmUdvqjz8rdA0UF7Ofu8m2/7lIFNceOkH1nu2D1QD5eXBN6+yzbfofYJTetPz5sH1dnZKP61HLFHK6vh6M6U3g9EuiL+F3R5NXla3e9CFvEo/3uIPuwlp+ygvgpcnAtV7ZDWkSlr2acar2F2y4rezkzeiCaISvp7dq8QfiBfJez/6hN3DwsveXjylz9TGHGDPM1ReXsyz//yU7NhHbP+Sf4tzdkPPmh6s7YwcrLP36TE+zt+i3skL4IeSRNH71Mgffu+Z5IVG8vI+44H5WzNVDXmFrNg9vtrKt5D/V6eZiNd4YW+TD+SLFGpRP615dnKzPhYbo9p0UBoqLy8/2D15yY/99oLs4pdnV+rYrP6GgvGUHNbflW8x8kJvaCUr6Dp+b6vkhRfBEmsL3vhbs0xWI6oUt7PR9eS1B6/42/N41ZXksaL/yvLW0PpFM2bzjNFES1ZtOigNlZfX//jZX7PdvmAuw2ZcoFNs0HWvPnpDD4VEir0l52XKZu1gf3gPQPsHajlH+vHkRbDyNNBEH8Gr4VVO+U3QCz5sXfNi8vhpPmNV/jbxgDdCFZo3gyK1mPOSVZsOSkPl5foH/3TOuv05P5iv+AO27ik/FK+fvPxAvUU77OpP/sFWn2N2U6wsorZ/EVUy3njlK+JSry/nmRZv9SPaF+n1i26OraUlH2DfQjVYXtZsyMn2/Bl9tObjDXIYpic3fM3qG3P1Fu4XJV608YuctIP2L7wIXt6ri8Jb+fiFHW0+1iBPVRUcrI1sgsYLu1taez8tgQ1StPHLKf3DN6bQpsPRYHkRx4P0B7/4ITsAC7rDaecwnefrH97It/ztJdn3mh9Vzo9k1894medrj56JQMP5EanyzZTddS+q4FFkLCyboJ0fndzIB9KPiudn20ffFOdHcmP62sHBGiYv45R1FqMDEnjpTuAFSk3gBfIReIF8BF4gH4EXyEfgBfIReIF8BF4gH4EXyEfgBfIReIF8BF4gH4EXyEfgBfIReIF8BF4gH/0/dwtB6p8sdlA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3" name="Picture 19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05" t="4092" r="-11505" b="274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485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/>
          </p:cNvSpPr>
          <p:nvPr>
            <p:ph type="body" sz="quarter" idx="19"/>
          </p:nvPr>
        </p:nvSpPr>
        <p:spPr>
          <a:xfrm>
            <a:off x="4572000" y="4443958"/>
            <a:ext cx="4464496" cy="341292"/>
          </a:xfrm>
        </p:spPr>
        <p:txBody>
          <a:bodyPr>
            <a:normAutofit/>
          </a:bodyPr>
          <a:lstStyle/>
          <a:p>
            <a:r>
              <a:rPr lang="en-US" dirty="0" smtClean="0"/>
              <a:t>GLM models </a:t>
            </a:r>
            <a:r>
              <a:rPr lang="en-US" smtClean="0"/>
              <a:t>map (min = 0.9)</a:t>
            </a:r>
          </a:p>
        </p:txBody>
      </p:sp>
      <p:sp>
        <p:nvSpPr>
          <p:cNvPr id="12" name="Заголовок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Текст 12"/>
          <p:cNvSpPr>
            <a:spLocks noGrp="1"/>
          </p:cNvSpPr>
          <p:nvPr>
            <p:ph type="body" sz="quarter" idx="21"/>
          </p:nvPr>
        </p:nvSpPr>
        <p:spPr>
          <a:xfrm>
            <a:off x="107504" y="4443957"/>
            <a:ext cx="4392488" cy="360041"/>
          </a:xfrm>
        </p:spPr>
        <p:txBody>
          <a:bodyPr>
            <a:normAutofit/>
          </a:bodyPr>
          <a:lstStyle/>
          <a:p>
            <a:r>
              <a:rPr lang="en-US" dirty="0"/>
              <a:t>GLM</a:t>
            </a:r>
            <a:r>
              <a:rPr lang="en-US" dirty="0" smtClean="0"/>
              <a:t> </a:t>
            </a:r>
            <a:r>
              <a:rPr lang="en-US" dirty="0"/>
              <a:t>models </a:t>
            </a:r>
            <a:r>
              <a:rPr lang="en-US" dirty="0" smtClean="0"/>
              <a:t>map (min = 0.7)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68 hours :  31 * 16368 = 507408 subsets</a:t>
            </a:r>
            <a:endParaRPr lang="ru-RU" dirty="0"/>
          </a:p>
          <a:p>
            <a:endParaRPr lang="ru-RU" dirty="0"/>
          </a:p>
        </p:txBody>
      </p:sp>
      <p:sp>
        <p:nvSpPr>
          <p:cNvPr id="9" name="AutoShape 8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AutoShape 10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eklEQVR4nO2djZ/jNl7GQ6fMcbzPMcBxd7xly91C4QZKWIZSesdL4LjZlqV07prbl4EAgZZpWZqS2SPj/x29WZZtyZYUyXKs5/lsdhI7P0m2v9EjJ7Z+swKC7DVL3QDoqAReIBeBF8hF4AVyEXiBXAReIBeBF8hF4AVyEXiBXAReIBeBF8hF4AVyEXiBXAReIBeBF8hF4AVyEXiBXAReIBeBF8hF4AVyEXiBXAReIBeBF8hF4AVyEXg5Qm3Pi93D2yRVx+Pl/ur0ptgvZmfaDdsvyFrN86PWZkY0xLasZrNl/Fp0issLY0arKfKyorjMLlI3I6ri8rLle28jduP91Yx1N6TX+f3F6ZPZyXXtOaNrOxOY7Rdnt3IJL4N8pnZzuvTknxb00NB4Rtt2di5rITFP2adcPpHBvAOgi1b8b7sipUZWNn0faXIzkK4UTbkmb2dNoeWIbW82pXwL3y+0saSgcqsu1IraTZVLyif1Jg6sqLy8uGL7iH/uzhkudKfwv7rnpzdkxzUOI1siP7taXl7QQ1CvpSqaHAT5wS8Pwnam4UVWzWuk2s0bvJSBfCXnpTzWuwcfXs0EC42mVDgwXhjM1VadKxW1mlotKZ/UmziwYvIiPhe7OfvwnVzTHVysTq63ZMeQHb+ky9TndEdsWoeRLWGh9JX8UMtPM+HlKQNJ1ELqvaCf16V8IoPJQViK/uii8staRfIJK3s3v+AVNQP5StGUQnRyp+/yo99uSvkWvl9+Yb4sdg9+h26MeKOsqN3U2pbLRm+GGSe1Fbl/oZ8LZhZs+/lnZLlhe5HvE/U5iXg2/8qifhj5Ev65nlHmZo3en352WQctauGHk5Qrn8hg5SC0+xdZNX/Cyt7OGryUgXSlbIpoArMI/hloNkW2ku2Xs/fPi83Z+8JGWdllRe2myiXySb2JAyvu+IV9gFx4eZc4Tf0w8iU9vKi12PBSnsm0K5JPWNn8/Qov6ilQ2ZSSod2ce9Gy3RQVM8LLf5JP0sVK5aWsyJIXpYkDK/L59ErtnrfM0rv8iNjzvs6LWMI6YyqtHz2b60yg7kdM8rCTpjT8SFYtnshNqPMiAtWmbJgb0jGF6F/aTSnfwgs9+/jBBw+uV4ofyYraTa1tudixShOHVmRe2B4pR3XlqI//bT8nO4Iu4AeNhcglogy+Q1u83KyUWozj3bNPFjNxEEoo2xVVNZYnLURfaQXSisumyDGwHL22mqIOkwkv/3X1zbPbVRUhKzpvN1VuuXyiNnFwReaFdTC1s0Z6lEn3TM6h32U7UHlOdgTfR+phFHuN7S0Sq+elfT7Nx4ZPxUnJqmSTvGJ8yfFusyKlxhovjUBasWwKKf2C2W25na2mVG9hvNzS/mZVnU8rvLSaKrdcPlGbOLhS/R5g8X3d/dW5T8nyO0Lzl4WWFe0XFwe0w6EFB1c0nMALeHHRiHnxlDsv0ZS+BcGF36chF4EXyEXgBXIReIFcBF4gF4EXyEXgBXIReIFcBF4gF4EXyEXgBXIReIFcBF4gF4EXyEXgBXIReIFcBF4gF4EXyEXgBXIReIFc5MPLDDoKBYelOKx/GW3f9Opg3VX6opJ+6X9X+lQq9S4oIh2eg3hZ+8dGDTVisPbnZe3PS5LdtAYv1qHgZZy8BGtFYNlS4cIL/OjgQsELeHGKhR/Bj1xiwQt4GSg2qmypcOEFfnRwoeAlT172lzdy6ieq3XxZzqws5ybRxsKP8vOjW8YLRabYvckW3V8tixWdSpulNNhfPjHNVQ9eMuTlhvHC2GDQsD/3j6/Ll/T/VX1yYPkDBdma9SgfhAyvx92deHy+Xn+uebx8WT0++kg83lqv3xKP116rHqn3QcT+ZXHy4Xs3hcyRQjqX7QXLmlJIanTzj09t/KJ0H59r9bLSR5XeqvSaVOpdUEQd77IcCFtJhJwYtJCdjjZ2Yn7Uycvan5dJ+dEhseAFvAwUG1XdtuPHC/xILZRNXFzN5ll/2VgZt0EhBF6ooo5f6Jcsm5KJ+svGSiUWfpSfH5Wn0IUytK2/bKxUYsFLfrzwP6z3qLqQ+svGymbs+NRtO368wI94oex7FZnwgJ9S1182VkZuUAiBF6rxnR/Bj3L1I79Y8JIfL2XiuZrh1F82Vla/H8VoUAh1244NL19opeCj/Mj4vUpfkkq9C4qofrR/dL09r4a09ZeNlZEbFELghSru+XR5UUP7ZWOlEjtdP2qzsvbnZXp+dP/4mvzbvSGQqL9srFRiwUt+vPA/hIatyD3YftlY2Ywdn7ptx48X+NHBhYIX8OIUCz/K1Y/8YsFLfrzcFGVa7SqhtvqysbIWG6NBIdRtO368wI+qQjf10Wz95UY31I3XoBACL1RR/UimZte9bKyUsfCjLP2o1KpuOfWXK40fgZf8eBF/6S0Bym1p9ZeNlRn8fqT/6VFvTdpfIVPvgiLy+EW9hbH+srEydoNCCLxQje/8aLp+1OZl7c/LFP3IKxa8gJeBYqOq23b8eIEfHVwoeAEvTrHwI/iRSyx4AS8DxUZVt+348QI/OrhQ8AJenGLhR/Ajl1jwAl4Gio2qbtuxkd6PFCm/Nyq3rn1ZKvUuKEbkR1P9vRG8xC10an7Uycvanxf4kYgFL+BloNiosqXChRf40cGFghfw4hQLP4IfucSCF/AyUGxU2VLhwgv86OBCwQt4cYqFH2XpR8iXBV5sJXjxy5cVo0EhZEuFFS+KHN6behcUcfPx+eXLitGgEAIvVPF48c2XlYUfCa39eZmaHyFfFnixFc6n7RmAH4EX8OJVqF++LPiRFS/T8yPkywIvdhLzwfvly4rRoBCypcKFF/iRWijyZYEXh0I982XBj6x4mZ4fecaCF/AyUGxU2VIRRgol1f1sqXdBEXn84pUvi9C/HuWD9CTDPe7WpO/hjy++qB6p98EI82VN149cQnv7l+n5EfJlgRc7ie/r/PJlxWhQCPlT4aMcxy/IlwVeohcKP7LjZXp+5BkLXnLl5f5qdvbJo2uv2PHJnwofZedHcsr3kx8URcb5ssCLZaGb2ewbu4e35Smzdb4s+JEVL9Pzo/ur3yY9yG+VNyBlmi8LvPRLvb7uZ1zzZcVoUAj5U9GNQ+8bPpVKvQuKyOfTyJcFXqwLJX7zRwX7Xq4QL+3yZWXhRwIFq+sZ9LxMzY+QLwu82EoW2nFfWm/s2ORBRS8vk/ej0l32i1l13mMoVFxy2e5CQjZoOIEXKrfDs5XustRdu+JXaCMWfmTFyzH40erkgzfK2RYKzbUIpcBLbrzM6pLLBSR00oW9+Zch/f2NdoIf2fGSSCZeWKPbKwUv2zMLXoy3MPo0KL3AC5UfL1b9i/EWxu4GwY+seBmZH3XzYjd+Md3C2KmceVEg0c5qN9i2miP9eKFW03t+ZLyFsVM5+5ELL4nkwQt92Hz/ErRB6QVeqBx5OajQ7hjlfjVfwY8Cbas5MiYv7Hy6oxvSx4KXTHkR59OOwMCPjtKPWKMP48XzfNqzzugCL1QRefHsX+BHx+hHAXjB+AW82Ann05a8wI+6Co0eG1XghSoaL7uHt36/T8OPsvSj/eULjHcdeelDZ7BtNUfG4+XRV2ffWM1mr/8hP5+2zpflWWd0eVDRy8udPy+JFI2X+z/7+urXT2+Kf/vpf6GLkC8LvHQWuv/Tt9nPQb/kmi8LfmTFy9T8iHYoVMiXBV76xOL2CwrMxjlflmed0eVBRS8v0/EjNh/Agb8f4f4j8HJIoXax8CMrXkbmRyF44XdJy/Og7PNlgReD5O/TZLD7rz8rvq+zzZflWWd0eVDRywv8SCmUDGrJ2dCPv/b9onxZFFnnywIv3YVuzgkv//66zDdhly8LfmTFy/T86MdfRb4sb14UfSY12LaaI8d3fnRAbFR5UNHLi9mPenlJJPBiK/BCFZOXf2aG85Pu+bJ8BT8KtK3myJjjl1/72/95/UaOd5Eva8q8sPH4gbx87fv8H19omy/Ls87o8qCil5fp+FEAXv5vzvzlJwQvyJcFXroL9cuXBT+y4mV6fuQZC17Ay0CxUeVBRS8vE/ejataX3bzruhbwAl4KddZdeu1cx40i/HpMzAffy8u0/aiatc5mvkP6hdzpUzmkRb4stVPp5eVlpSPipT7/bkWJ5fyYPyShf1B9xWKXL8tjMwaRLRUuvJj9qJeXRHLpX6pZd5kfnfTPp0r+rcrvX7hyzpeVGy9Kr0LGu99+3MdL83pvu3xZpLdcD/9Y97+HOI/2sTYsbz3u1sR/2g/te1+u1y/F47PPqsdQ22p8+I1fylddvDRSYiFfVgbjl/rCatZd2sv0zL/rfX7kuSnRZUuFCy/T9iPx/QvtYradE0fh+5fseGEtxe8BiowYwI/Ai0bgJTIvHskbC/iRLS+JBF5sBV6oYvLid789/MiKF/iRiJ0uL210pjPfIfyoKQ8qenm58+clkcZ3fnRAbFSBF6qYvGD+3T5e4Ec8mv3vlh8W96vlzgvy2fTyMh0/Yu07eD6PAvmnwYttoZ75YeFHx+hHIfoXv1jwAl4Gio0qDyp6eYEfqYU2p+w4pEHpBV6oYo5fTFN2dMfCjzL1I+OUHd2xWfDSG6qg85bUYNtqjozIi3HKDovYEcqfCh/18pJI8XjZzWe//Pdk/PIbygoJTy17lk2D0gu8UEXjhSXIImNdkc+m/mVMPXtWPRZ+ZMXL1Pxof/n88ulFUfzvr/D7G/eL0+rupXr2LB6T1e9H4KUWXbAuZDs7fb74+d8su5D94uzj0o9q2bNasaOUPxU+OjY/Ytf/HTR+ofdY7y9/qH79sptrs2fZNCi9wAtVPF5w/W6/puNHAXjxjAUvufLSuL7OMl+WZ53R5U+FjzL0o8b1dciXBV46C21cX2ebLwt+ZMXLBP2ocX0d8mW1cDD/3vhFperOtcG21RwZ//zINV+WZ53R5UFFLy93/rwkkhMvbvPviiFKxzwxDg1KL/BC5cKLMv8unV+qe/5d7/sD4EdT8aPG/Ls989cV93/HDOfkB2Ip8mVNnhfT/Lt2/cuf/DEJ/blySGubL8t3W2LLg4peXqbtR9X8u8pIxlxo4/o65MuaMi+fUjVWKvN7P7gutuYBr/b6Ott8WfCjY/QjHS/V+EXpabTR/O38lFnm+0S+rMx4qebftepfMP9LLy/T9qP6/Lvm9AHgBbx4FIr5yHp5mbYfWYtfjynOxfn3L8iX5R1aQTTYtpoj4/UvIiVW2ctY58vyrDO6/Kk4UHpeEimiH7VSYuWeLwu8dBe6nS0JFXXL6c+XBT+y4mVyflTsH/0F6UL+uvpKzjpflq/AS6BtNUdGHb98veBf7YmXdvmyPOuMLn8qDtRR+NFHVEHOj5AvC7z4FWoXCz+y4mVkfgRemgIvkXnxvL/Rs87o8qfiQGXjR1vnyeDNDUov8EIV1482pm9xO2LhR0YNtq3myNjjl43pvNkYC14y5QXjl9BKvQuKMZ5PHxAbValheQVetLHwIyte4EciFrxkygvVynq0q/7euB7lgxze5I/U+8DIy/eoDudl434+7VlndPn3IsGUehcU5vFLGF7oHdeusfAjK15G5kcBeKHjF/cveMFLrrwMHxtV/lQEU+pdUMT2o4Fjoyo1LK/AizY2Yz/S339UZUIabFvNkeDFNhS8xObl/mp29on5rvzO2PHJnwprufCSSBF5ub+62D283WL+OvBiVej+8obwIu5vpH/oCbacL9GYLwt+lKkf8f5FTFtWTia1e5OvQr4s8FJF8z/srhHRhfDORpk005gvy7PO6PKnwlpT8yM5ax2f3NL4Xb+m0P3i5MP3bmSPgnxZE+OFzVffml9qqcxo2TGQ1RZKepvzalIqc74s+NEx+pGOl2r+uqLomr5O50fWAi9HzItp/t1Cmyqiimb/Yz54V03Mj9RZMbu6F8N88MiXlRkvav/S+TWctn+xzZeVsR/pdRTz1/WNX1ZdF85pxy/Il5UbL9X8uwX79sQofaGW+bI6G5xQ/lQcqKOYT1XHizL/bufwRV8o8mVlx4tbobifpFfT9iNryTjN70O9seAFvDBZ5svyrDO6/Kk4ULn4UVHnBfmypszLr1IFHb/Y5suCH1nxMjI/CsBLQ8iXBV4M0sdZ5svyrDO6/Kk4ULn4EdXKmFfCsUHpBV6o4vKyPbvVWE53LPzIipdJ+hE5BUK+cvDSJ835EeaD91ZGfqQI+bLAi2Ohdvmy4EdWvEzcj0ohXxZ4aUez/1sjXbt8WZ51Rpc/FQfqKPzoy1QheUG+LPDSXWiNF+QT9g49Cj8KwQsfv7jeTwJeMuWFy/n7Os86o8ufigOVix8NHxtV4IUqJi/NS+jsYrPwI3FX2po82ksb96t9JjXYtpojY45fTJfQdceCl1x5MV1CZxE7QnlQ0cvLnT8viRSRF+MldD4NSi/wQhVz/GK6hK47Fn6UqR95xoIX8DJQbFR5UNHLC/xIKdTtfti8fm8EL+1CKS/O6Y/gR8fpRz9FFeT+AHxfB156VMVtkX+6i5fp+JGWFzn/Lr0g4aRvfkzP/GrOEQMJvFC58KLMv0vnW+6bfxfzv/TKKrSCaLBtNUe68FLNX9fzJT++f8mUF9P8u7uH7/f7kZ/y8CMX6XlJJJf+pZp/dzdfds0ddZAfOb17QIEXKhde1P7ltmvKQxG39Rjuwo8seRmlH9UXKuOXd2x4oVdMyV8bd/PZhfw2Zr8w/goJXibDizL/7srCj5g24iteliGLwMKj9pdPcD+JrY7Wj9T5dxdd4xLN+IX2TTTjUTWv96peghxbE/rXo3yQ7iDJ4+6ueqTeB0ZevkQV8Pdp2r9Qlf2LmLMZ9x/59i8j86PQvBA4KDCbqrcxxYKXXHnZkjHKpuNrmq7Y8cmfigN1FOOXALyIU29cvwterArlQ5bqZybLfFlZ+JEAoHE9g17VL4+Dbas5MqYfsRMkOaJFvizwYpA2zjZflmed0eVBRS8vd/68JFLM8QuDoRq/IF8WeOksdDs7fb6o8vFZ5suCH1nxMkk/cr0ZtgAv+fKC6xl6eYEfdRSKfFkT5uU1qrDnR5b5suBHVryMzI9C8FLvQpAvC7wYpJ0vyDZflmed0eVBRS8v8COl0GYXgnxZ4KWrUM/5guBHDaA+lxpsW82RMccvmC8oH14OOrfF/UeWvJj9qJeXRIpyeLTXYyJfFnhxKNQ6Xxb8yIqXcfnRYaKFaroQ5MsCL1qxQvVdSH++rBgNCiEPKnp5gR/VCm10IciXBV56Cy27EOt8WfAjK14m50dFrQtBvizwYlQ5fnGfHRPjF1teEmnI86N0DQqhoLz4KfUuKAb8/sU6Ngs/8gsdbFvNkeDFNhS8jJOXYK0ILH8qgin1LijG6EfBWhFYqWF5BV60sfAjK17gRyIWvICXgWKjyp+KYEq9C4ox+lGwVgRWalhegZdajDLfoa/gR4G21Rw5Gl5kLHgBLwPFRpU/FcGUehcUI/KjELFRlRqWV+BFGws/suIFfiRiwQt4GSg2qvypCKbUu6AYox8Fa0VgpYblFXjRxsKPrHiBH4lY8AJemurKlxW2KeHkT0Uwpd4FRSo/Qr4sL6XeBUU6XjrzZfkKfhRoW82R6XhBvizwImTJi19sKvlTEUypd0ExxvPpYK0IrNSwvAIv2lj4kRUvWflRkXu+LPCiyqJQc76s8M0JI38qgin1LijS+VHm+bL8lHoXFAnHL8Z8WfAjK14y86PM82WBF1U4n46j1LugGOP5dLBWBFZqWF7lzYsxXxbpLdfDP9b97yH2oX2sDctjPIbaVuMj2fgl73xZfqGDbas5MuH5tCFfVowGhZA/FcGUehcU6fwo83xZvVLmOzyG/EfxCzXmy4IfWfGSmR+ZY8ELeBkoNqr8qfAR/GiA2KgCL1RpeMl+PvjeUPhRTbnnywIvqqwKNeXLCt2YUPKnwkfwI52yzZcFXpwLNeXLgh9Z8ZKXH+WeLwu8qDro/ChGg0LInwofwY8GiI2qYXnRopN6FxRj5AV+ZMVLVn7UFQtewMtAsVHlT8WBgh/Fio0q8EI1Pl7gR1a8wI9ELHgBLwPFRpU/FQcKfhQrNqrAC9X4eIEfWfGSux/h90bwMnRsVPlTcaDgR7FioyoZL5VS74JijLzAj6x4gR+JWPACXgaKjSp/KoIp9S4oxuhHwVoRWKlheQVetLHwIyte4EciFryAl4Fio8qfimBKvQuKZH60m88uVrrLvcFLh1LvgiLd/dNLdq/a7uFtKxZ+ZMVLVn5E5yHbXtTm98bvR+DFKNq/UOn6lwjtCSJ/KoIp9S4oko1f9gsKzAbjFyel3gUFvn+xDzUeRfjRoQIv4MVFB+XLCt6aQPKnIphS74Ii4fy7yJflrtS7oBhjviz4kRUvufkR8mWBl1IH5cuK0aAQ8qcimFLvgmKM59PBWhFYqWF5BV60sfAjK14y86OOfFkzb6UJTaMk20oiE/FizJc1As30zw2LbZ5HePuUZHc+rc+XNQKBl4Fl832dKV/WCAReBpbNdpnyZY1A4GVgHfl2gZeBdeTbBV4G1pFvF3gZWL3b1TEfPJSf+j8H5nxZUH6y6jcN+bKg/GTts5p8WVB+suKlkS8LyldW4xewAgnh/Ahy0VS/J4DiCLxALgIvkIuOmxftRRZbw1hrox+E8asH20P63VxbjKiy6/IOsa6cqWBSOmpetrojSo+W9mLAlfnwbc9ak0/QaQY27cWiSm3NjVZtpnheecy8rE4+MHzKdZ/++8fXpoL2j9qr6Pwl7eWiSnPN1brdt94GLyOTyRV0/Qu7jUp/BHVv1/Ni70f3jz+EH41N+qO2m59oupLdg2tDH6PDgvuRphxbXjYXGL+MTqajpiWASjuG0YxeCjbe/bYGL0teSPcEXkYn41EzjW21y1em395190RY8sLPuqb3o/70eKG9ha5/ocvv39McZbNJacc1OJ8+XmmPGvlo68YvxuUG89rOZjqfAi8QZC3wArkIvEAuAi+Qi8AL5CLwArkIvEAuAi+Qi8AL5CLwArkIvEAuAi+Qi8AL5CLwArkIvEAuAi+Qi8AL5CLwArkIvEAuAi+Qi8bJy25Or8yfwJR59KbK498KRSPl5cHv3Rb7Px9ligsn/ch4z/aRaqS8vPGd62L3XXqf4Jze9Lx742a/OKef1hOWKGVzerOb05vBaBfE38JujyaLq9s96IMspR9v8YfdhLR/VBbByxOB1XtkNaRKWvZ5wau4v2LF7xdnH4smiEr4enavEn8iFpL3vvM+u4eFl72/fEJfVRtzhD3PWHl5uiz+4wOyYx+x/Uv+rS7YDT1berD2C3KwHnyLHuPT8i3VO3kB/FCSKHqfGvnD7z2TvNBIXt4nPLB8a1FVQ5aQFfePr/fyLeT/zXkh4hVe2NvkE7mQQi3qpzUvzm63p2JjqjYdlcbKy7M37997xo/9/pLs4mcPrqtjs/krCsYTclh/V75Fywu9oZWsoOv4va2SF14ES6wteONvLQpZjahS3M5G15Nlbzznby/jq66kjBX9V1G2htYvmrFYFowmWnLVpqPSWHl58Q+f/CXb7SvmMmzGBTrFBl33/J2P6aGQSLG3lLzM2awd7A/vAWj/QC3nRD2evAhWngKa6CN4NbzKOb8JesWHrVteTBk/L2esKt8mnvBGVIWWzaBIrZa85KpNR6Wx8nLzo3+8YN3+kh/M5/wJW/eEH4oX7z17s3qLctirP+UHu/ocs5tiZRGd/YuokvHGK98Ql3pxtSyUeKMf0b5IrV90c2wtLfkI+xaq0fKyZUNOtucf0GdbPt4gh2F+dsvXbL65rN7C/aLBizJ+kZN20P6FF8HLe35Zeysfv7Cjzcca5GVVBQdrJ5ug8MLullbeT0tggxRl/HJO//CNqbXpeDRaXsTxIP3BL77NDsCK7nDaOcyX5fqHt/Itf3NF9r3iR63zI9n1M16W5dqTD0Wg5vyIVPnxnN11L6rgUWQsLJugnB+d3con0o/q52f7R98R50dyY1LtYG+Nk5dpyjiL0REJvAwn8ALlJvACuQi8QC4CL5CLwAvkIvACuQi8QC4CL5CLwAvkIvACuQi8QC4CL5CLwAvkIvACuQi8QC4CL5CL/h+OHIPk+adR5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9" name="AutoShape 17" descr="data:image/png;base64,iVBORw0KGgoAAAANSUhEUgAAAi8AAAH0CAMAAADCGz0HAAABelBMVEUAAAAAACgAADMAADoAAEkAAFgAAGYAAHAAAK0AAOsADVEAFwAAF2YAISAAMlEAOjoAOmYAOpAAZmYAZoEAZrYNAFgXACggAP8oAAAoABcoACgogf8okNsqOgAqkNsxOpAxUTIyUTE6AAA6ADo6AGY6OgA6Ojo6OmY6OpA6ZmY6ZpA6ZrY6kJA6kJ06kLY6kNtJAGZJtv9QAP9RMgBmAABmADFmADpmAFhmAGZmFwBmOgBmOjpmOpBmWABmZgBmZjpmZmZmZrZmkJBmnJBmtttmtv9m2/98IQB/AP+BZgCB//+QOgCQOjqQOmaQZgCQZpCQkDqQkGaQtpCQ27aQ29uQ2/+c//+dkDqvGea2ZgC2Zjq2tma225C2/7a2/9u2//+8UQ28///T09PbeyDbfCHbkCjbkDrbkGbbtmbb25Db/7bb/9vb///fOMf/V6j/dYr/lGv/nDr/sk3/tmb/0S7/22b/25D/8A///2D//4H//53//7b//9v///8x7rNPAAAACXBIWXMAAAsSAAALEgHS3X78AAAdAElEQVR4nO2djZ/juF3GQ+cYKG9lygClLW+ZpbdwwPASluE4roUSKJ3dYzl22k33ZSBAYI/p7TIZMi2J/3f0Zkm2JVtSLNuxnuez3kni/CTZ/kaPnNj6TTIIctek7wZAByXwAvkIvEA+Ai+Qj8AL5CPwAvkIvEA+Ai+Qj8AL5CPwAvkIvEA+Ai+Qj8AL5CPwAvkIvEA+Ai+Qj8AL5CPwAvkIvEA+Ai+Qj8AL5CPwAvkIvEA+Ai+Qj8DLAWp9mm0e3vRSdTxedpfH19l2Njkxbth2RtYaHh+0VhOiLrZlMZnM49diUlxeGDNGjZGXBcVlct53M6IqLi9rvvdWYjfuLiesuyG9zu/Pjp9Ojq4Kjxld64nAbDs7uZGv8DLIZ2ozpa8e/fOMHhoaz2hbT05lLSTmBfuUywcymHcA9KUF/1utSKuRlU3fR5pcDqQrRVOuyNtZU2g5YtvLTcnfwvcLbSwpKN+qc72ialPlK/mDYhM7VlReXl+yfcQ/d6cMF7pT+F/T4+NrsuNKh5G9Ij+7Rl5e00NQrEUVTQ6C/ODnB2E9MfAiq+Y1Um2mJV7yQL6S85If683Zs8uJYKHUFIUD44XBrLbqVKuo0lT1Sv6g2MSOFZMX8bnYTNmH7+iK7uBscXS1JjuG7Pg5fU1/THfEqnIY2SsslD6TH2r5aSa8vGAgiVpIvef08zqXD2QwOQhz0R+dK78sVCQfsLI303NeUTmQrxRNyUQnd/wxP/rVpuRv4fvlS9N5tjn7Hbox4o2yompTC1suG73qZpxUVeT+hX4umFmw7eefkfmK7UW+T/THJOLl9Muz4mHkr/DP9YQyNyn1/vSzyzpoUQs/nKRc+UAGaweh2r/IqvkDVvZ6UuIlD6QrZVNEE5hF8M9AuSmylWy/nHxymq1OPhE2ysrOK6o2Vb4iHxSb2LHijl/YB8iHl4+J0xQPI3+lgRe9Fhde8jOZakXyASubv1/jRT8FypuSM7SZci+aV5uiY0Z4+S/ySTpf6LzkFTnyojWxY0U+n17o3fOaWXqdHxF73hZ5Ea+wzpjK6EcvpyYTKPoRkzzspCklP5JViwdyE4q8iEC9KSvmhnRMIfqXalPyt/BCT96cfXp2tdD8SFZUbWphy8WO1ZrYtSLzwvZIPqrLR338b/Ux2RH0BX7QWIh8RZTBd2iFl+uFVot1vHvy2WwiDkIOZbUiVWN+0kL05UogrThvihwDy9FrpSn6MJnw8t+X3zi5WagIWdFptalyy+UDvYmdKzIvrIMpnDXSo0y6Z3IO/THbgdpjsiP4PtIPo9hrbG+RWDMv1fNpPjZ8IU5KFjmb5BnjS453yxVpNRZ4KQXSimVTSOnnzG7z7aw0Rb2F8XJD+5uFOp/WeKk0VW65fKA3sXP19XuAw/d1u8vTkJLld4T2LwsdK9rOzvdoh0cL9q6oO4EX8OKjAfMSKH9eoqn/FrQu/D4N+Qi8QD4CL5CPwAvkI/AC+Qi8QD4CL5CPwAvkI/AC+Qi8QD4CL5CPwAvkI/AC+Qi8QD4CL5CPwAvkI/AC+Qi8QD4CL5CPwAvkoxBeJtBBqHVYsv36l8H2TT/aW/dG3Rl1q/ROqu9dkEU6PHvxsgyPjRpqxWAZzssynJdedtMSvDiHgpdh8tJaK1qWKxU+vMCP9i4UvIAXr1j4EfzIJxa8gJeOYqPKlQofXuBHexcKXtLkZXtxLad+otpM5/nMynJuEmMs/Cg9P7phvFBkss0H7KXd5Txb0Km0WUqD7cVT21z14CVBXq4ZL4wNBg37s3t8lT+l/y+KkwPLHyjI1iwHuRAynBeCQu1yd6eW21u1vH0rls+Xy8/F8vy5WvreBxH7l9nRsyfXmcyRQjqX9TnLmpJJakzzj49i/GIeqZgHLVpP8lbpc6XnUn3vgizqeJflQFhLIuTEoJnsdIyxY/AjV16W4byMyo/2iQUv4KWj2KiCH1HF5IVNXKxm8yw+La2M26A2BF6ooo5f6Jcsq5yJ4tPSSi0WfpSeH+Wn0Jk2tC0+La3UYsFLerzwP6z3UF1I8WlpZTl2eIIfUcXhhX2vIhMe8FPq4tPSysgNakPghWp450fwo1T9KCwWvKTHS554rmA4xaeller3oxgNakM+fmRGx/zL4jujEvSj7aOr9aka0hafllZGblAbAi9Ucc+n84saqk9LK7XYMfiRKy/LcF7G50e7x1fk3+aBQKL4tLRSiwUv6fHC/xAa1iL3YPVpaWU5dniqt50wXuBHexcKXsCLVyz8KFU/CosFL+nxcp3labVVQm39aWllITZGg9pQve2E8QI/UoWuiqPZ4tOVaagbr0FtCLxQRfUjmZrd9LS0UsbCj5L0o1yLouUUny4MfgRe0uNF/KW3BGi3pRWfllaO9fejRnSMd6a90356TMSPVgUcSk9LK2M3qA2BF6rhnR+NzI9qeVmG8zJGPwqKBS/gpaPYqHKlwocX+NHehYIX8OIVCz+CH/nEghfw0lFsVLlS4cML/GjvQsELePGKhR/Bj3xiwQt46Sg2qlypKJFhNiHzL4vfUfqi0hek+t4F2YD8aFS/N4KXzgodhR+58rIM5wV+JGLBC3jpKDaq4EdU4MVV4IVqeLzAj+BHPrHgBbx0FBtV8CMq8OIq8EI1PF7gR0n6UdL5ssCLlwQvYfmyYjSoDfn4kVlmisxAGX+F7HsXZHHz8YXly4rRoDYEXqji8RKaL2sMfuTKyzKcl7H5UdL5ssCLl5I/n3blBX60d6HgJVlewvJlwY8S9aOE82WBFy+J+eDD8mXFaFAbcqXChxf4kV5ouvmywEtAoYH5suBHifpRYCx4AS8dxUaVKxU+vNj9yIhO37sgizx+CcqXRehfDnIhPcl+y/2S9Cf1y91ddbm9VUvf+2CA+bLgR079y/j8CPmywIubxPd1YfmyYjSoDblS4cMLxi96ociXBV6iFwo/StWPAmPBS6q87C4nJ589ugqKHZ5cqfDhBX4kC5VTvh99L8sSzpcFXhwLXU0mX988vMlPmZ3zZcGPEvWj3eVvkx7kt/IbkBLNlwVemqVfX/ezvvmyYjSoDblS4cOLkzWlcj0D8mWBF49Cid/8cca+l8vEU7d8WQn7kQ8vY/Mj5MsCL66Shdbcl9YYOzS5UuHDy+j9KHeX7WyiznsshYpLLqtdSJsN6k7ghcrv8Kylu8xN166EFVqKhR+Nxo8WR58+yGdbyAzXIuQCL6nxMilKvi4goZMubO2/DJnvb3QT/OgQ/WjCNrC6UvCyPnHgxXoLY0iD+hd4oQrjxal/sd7CWN8g+NEh+lE9L27jF9stjLVKmRfjj0YHcf9RAy/UahrPj6y3MNYqZT/y4aUnBfBCF5fvX1ptUP8CL1SevOxVaH2Mdr9aqOBHLW2rPTImL+x8uqYbMseCl0R5EefTnsDAjw7Sj1j79+Ml8Hw6sM7oAi9UEXkJ7F/gR4foRy3wgvELeHETzqcdeYEf1RUaPTaqwAtVNF42D2/Cfp+GHyXpR9uL1xjvNqFDeTGSoWdFei7V2bbaI+Px8ugrk68vJpP3/oifTzvnywqsM7oCqGjk5T6cl54UjZfdX3xt8evH19m//8y/0peQLwu81Ba6/fMP2c9Bv+SbLwt+lKQf0Q6FCvmywEuTWNx2RoFZeefLCqwzugKoaORlPH7ETur2/P0I9x+Bl30KdYuFHx2iH7XBC79LWp4HJZ8vC7xYJH+fJoPdf/s58X2da76swDqjK4CKRl7gR1qhZFBLzoZ+/NXvZvnTLEs6XxZ4qS90dUp4+Y/3ZL4Jt3xZ8KNE/ejHX0G+LBMkmpb3ljvT3r1V+qFUZ9tqjxze+dEesVEV0Is08nIfzktPAi+uAi9UMXn5F2Y4P+mfLytU8KOWttUeGXP88mt/9z/vXcvxLvJljZkXNl7fk5evfpf/4y+65ssKrDO6XKnw4WU8ftQCL/83Zf7yE4IX5MsCL/WFhuXLgh8l6keBseAFvHQUG1WuVPjwAj+qKzR6bFSBF6povGA+eAde4Ec8mv5Hv5A7fiGHtMiX9aNqp7K8s9yZpvNyEL83tuBH24vvE2T+QH3F4pYvK7DO6HKlwoeXu3BeepIXL2rWus207rpcef0L+bfIv3/hQr6sdHhRWQPo3Ls1N7parvd2y5dFestl98uy+T3EeYzL0vJ6ZblfkvEKX4gVyeX2Vi3v3onl7XL5VizPn6ulq221Lj68qFl32XzNDfeElFJiIV9WAuOXYv4ANau3Q/8SfH4UvDGRBT+i8ulftKwBmH8XvBReZo0urVT9y+bsKlvbB7z4PcCRl/H4kYkXNX5xyk8SJvAyGl5U1gCn/iUgeWMGPxqRH4lRC+1i1pPJkbV7AS/gJaDQwPvt4Udj8SNn7dW/jJeXKjr2+Q6NHVBn22qPHB4vgXVGVwAVjbzch/PSkyLy0n1sVIEXqpi8YP7dJl7gRzya/e+XHzaB+9XAi0X6+AX5bGp4GY8fsTO5vefzyJB/Gry4FhqYHxZ+dIh+1Eb/EhYLXsBLR7FRFUBFIy/wI73Q8pQd+zSof4EXqpjjF9uUHfWx8KNE/cg6ZUd9bBK8CBTsvzdq8x0exP1qLfBinbLDIXaACqCikZe7cF56UjxeNtPJL/8DGb/8hrZCwlPInuXSoP4FXqii8cISZJGxrshnU/wyppg9qxgLP0rSj7YXry5enGfZ//4Kv79xOzu+lv1LMXsWj0nq9yPwUojOWBeynhy/mv3Cb+ZdyHZ28ib3o0L2rErsIBVARSMv4/Ej1tK9xi80X9b24vv61y+bqTF7lkuD+hd4oYrHC67fbeZlPH7UAi+BseAlVV5K19c55ssKrDO6Aqho5AV+pBVaur4O+bLAS22hpevrXPNlwY9S9aPS9XXJ58uq/iA9nvkO2zs/8s2XFVhndAX0Io283Ifz0pPij19q5onxaFD/Ai9U3Y1fXGPhR4n60e7vmeEcfU+8inxZ4MUSzf7f/tmfksP/8/mQ1jVfVmCd0eVKhQ8v8COt0NL1dciXNWZeWPtavb7ONV8W/OgQ/agFXsQps8z3iXxZ4MUSzf7H/C+NvIzcj9Ssu7tLzF8HXrSXTbyo/AHs+rjG/AGYj6yJl3H7kZp/twEFfj2m+D6Ff/+CfFm20MZeR6mzbbVH1vNiyx+wefhJox+JlFg5Ws75sny3oSuFU1GvQF56kk//omb13kznpntByoWWUmKlni8rNV70/sVlPvj1hIx3SpbTnC8LfnS4flR8URu/fOTAy/bRX5Eu5NvqKznnfFmhAi8tbas90u/86Fw7P2ryI+I3X8syeRrlnC/LsemdK5yKeo3Dj9j84+bvX2gXQx415G9EvizwsmehbrHwo0P0I/BSFniJzEvg/Y2BdUZXOBX1gh+p82nfyeDtDepf4IUqrh+tbN/i1sTCj0q8qB+VOttWe2Ts8cvKdt5sjQUvifKC8YuTAnnpScM7P9ojNqrAC9XweIEfwY98YsFLorxQLZxHu/rvjctBLuTwRlnu7w3L3XJ5J5Z379TS9z6w8vIdqv15WfmfTwfWGV3hvUi9xjF+aYcXesWvbyz86BD9qAVe6PjF/wte8JIqL93HRlU4FfWCH4EX8NJGoW6xSfiRoMKe/8g4q11n22qPBC+uoeAlNi+7y8nJZ/arwmtjh6cAKhp5sZtQIy89KSIvu8vzzcObmttmfRrUv8ALVczz6Ytrwou4v5H+oSfYgp6afFnwo0T9iPcvYn7MfDKpzQd8VeL5ssBLIZr/YXeNiC6EdzbapJnWfFmBdUZXABWNvMCPbIVuZ0fPnlzLHiX1fFmj4+VPqFo9nya9zWm2zq9usOfLgh8doh+1wYvuR+6x4CVRXjAffCMv8COt0PJ88MiXBV7qCi31L675spLwI3NoE0Wdbas9srvxC/JlgReLzHGO+bIC64yucCqc5cNLT+qOF+TLAi+1heJ+kkbBj3h0/qBmzjJrLHgBL0yO+bIC64yucCqcNTY/UvkD6m8VMfKCfFlj5uVXqUortfwB9RN1GMcvrvmy4EeH6EcmXtT8u6TneP9Dh/5FF/JljZ8XW/4AcrifufhRQY75stxb363CqXDWyPxI5Q/IVudO4xd62YLnHdTgZTS8FPIHOPFCCDNYTn2DUvOjJki0nx4721Z7ZNj4hZ8MW3sOxcsp8pWny4uWP8DlfLpwfoT54G0K5KUn+fCi5Q9w/P5FE/JlpcfLnoW65cuCH43Fj5xV83sj8mWBl2o0+78y0nXLlxVYZ3SFU1GvcfjRF6na5AX5ssBLfaEFXpBP2BY6Dj9qgxc+fvG9nwS8JMoLl/f3dYF1Rlc4FfWCH2H+OvASUmj5Ejq32CT8SFCxNMNS5OUg7odtY/xiu4SuPha8pMqL7RI6h9gBKoCKRl7sauSlJ0XkxXoJXUiD+hd4oYo5frFdQlcfCz9K1I8CY8ELeOkoNqoCqGjkBX6kFep3P2xavzeCl2qhlBfv9Efwo8P0o5+m2t+PFvi+Drw0SsWtkX+6jpfx+FELvATmVwusM7rAC1VkXvD7Ua3Gcz1DS34UEAtewEtHsVEVTkW9AnnpScPzo8A6owu8UMXsX9YBw134Ucp+tFK/Nm6mk3P5bcx2Zr/3Gryky4uahoplyCKw8BnKthdPcT+JEPzINH6hl03RjEdqXu9FcWQjfz8i9C8HuZDuIMpyf29Y7pbLO7Hc3qql731g5eWnqFo8P8pvz8/7FzFnM+4/Gokftc0LgYMCs1K9jS0WvKTKy5qMUVZHyD9dr3GMX1rgRUxdhut3wYtToXzIstZmeHbKl5WEHwkqljYybt8q/VCqs221R8b0I3aCJEe0yJcFXiwyxrnmywqsM7oCqGjkxeo8zbz0pJjjFwaDGr8gX1ZqvKh8E5tp3bW58vzo+NVM5eNzzJcFPxqLH6l8E/TUZ3NmPVOWcb43w2bgZUS8qPma15SahbWDwfUMjryMzY+s+SayTHvkWCjyZY2Yly9QlVZq+SbyE2KPQl3zZcGPDtGPTLzo/UvNFSyW+YKQLys1XrR8WZtp3Z2LxvmCXPNl+W1BdwqgopGXcfuRyjdRj4tlviDky0qMF5VvgjtNw/lR4HxBCfuRujPt3Rj8yFmYLyg5XvY6t8X9R4683Ifz0pOiHB7j9ZjIlwVePAp1zpcFPzpAP9pPtFBDF4J8WeDFKFaouQtpzpcVo0FtKICKRl7gR4VCS10I8mWBl8ZC8y7EOV8W/ChNP8oKXQjyZYEXq/Lxi//smBi/pOpHNV1I9w1qQ63yYkan6VelvndB1uH3L86xSfiRFhrIy+j8KDQWvICXjmKjKpyKesGPwAt46axQ+BH8yCsWvICXjmKjKpyKesGPwAt4iV6oPt9hqOBHLW2rPXIwvMhY8AJeOoqNqnAq6gU/Ai+R0Ol7F2RD5CU1PwrkBX4kYsELeOkoNqrCqXAW/Kjb2KgCL1TD4wV+BD/yiQUv4KWsunxZ7TalPYVT4Sz4kUXIlwVefAptyJcVKvhRS9tqj+yPF+TLAi9CjryExfalcCqcBT/qNjaqOuDFjA54qY1N2I98eEnKj7LU82WBF10OhdrzZbXfnHYUTkWI4EdFJZ4vC7z4FmrNlwU/cuIlMT9KPF8WeNGF8+m9BT/qIDaqwAtVf+MXW74s0lsuu1+Wze8h9mFclpbX91rul8t7sdzdqaWrbbUuvY1f0s6X1RiK8UtR9nxZMRrUhsKpCBH8qKjE82WZyTBCgvvVmKz5slLzo0BeEvMjeyx4AS8dxUZVOBX1gh+BF/DSbqHJzwevhcKPHApNPV8WeNHlVKgtX1bbjWlL4VTUC37kXmiy+bLAi3ehtnxZ8CP4UUWp58sCL7r2Oj+K0aA2FE5FveBH+P4lEjp974JsiLyk5keBvCTlR3Wx4AW8dBQbVeFUOAt+1G1sVIEXquHxAj+CH/nEghfw0lFsVIVT4Sz4UbexUQVeqIbHC/wIfuQSk+rvjeAFfhQo+FG3sVHVLS/4vdE1Fn7kxAv8SMSCF/DSUWxUhVPhLPhRt7FRBV6ohscL/Ah+5BMLXsBLR7FRFU6Fs+BHNm2mk/OF6XJv8AJeqtpdztm9apuHN5VY+BH8qCw6D9n6vDC/N34/Ai9W0f6FytS/RGhPKwqnwlnwI5u2MwrMCuMXB3SU+t4FGb5/cQ+1HtrY86maeUnKj+piwQt4MciaL6v11rSkcCpCBD8qCvmywItPofZ8WfAjJ15S8yPkywIvufbKlxWjQW0onIoQwY86iI0q8EI1PF7gR068JOZHNfmyJsHqJ7Qf9bKtJLInXqz5sgagifmx5WWXxxHePia5nU+b82UNQOClY7l8X2fLlzUAgZeO5bJdtnxZAxB46VgHvl3gpWMd+HaBl4514NsFXjpW43bVzAcPpafmz4E9XxaUnpz6TUu+LCg9OfusIV8WlJ6ceCnly4LSldP4BaxAQjg/gnw01u8JoDgCL5CPwAvko8PmxXiRxdoy1lqZB2H86sHqkH4zNRYjqqy7vEOsy2cqGJUOmpe16YjSo2W8GHBhP3zrk8rkE3SagVX1ZVGlseZSq1ZjPK88ZF4WR59aPuWmT//u8ZWtoO2j6io6f0n1dVGlvWa1bvP+h+BlYLK5gql/YbdRmY+g6e1mXtz9aPf4GfxoaDIftc30yNCVbM6uLH2MCQvuR4ZyXHlZnWP8MjjZjpqRACrjGMYwesnYePcPDXg58kK6J/AyOFmPmm1sa3x9Yfvt3XRPhCMv/KxrfD/qj48X2luY+hf6+u6J4SjbTco4rsH59OHKeNTIR9s0frG+bjGv9WRi8inwAkHOAi+Qj8AL5CPwAvkIvEA+Ai+Qj8AL5CPwAvkIvEA+Ai+Qj8AL5CPwAvkIvEA+Ai+Qj8AL5CPwAvkIvEA+Ai+Qj8AL5CPwAvlomLxspvTK/BFMmUdvqjz8rdA0UF7Ofu8m2/7lIFNceOkH1nu2D1QD5eXBN6+yzbfofYJTetPz5sH1dnZKP61HLFHK6vh6M6U3g9EuiL+F3R5NXla3e9CFvEo/3uIPuwlp+ygvgpcnAtV7ZDWkSlr2acar2F2y4rezkzeiCaISvp7dq8QfiBfJez/6hN3DwsveXjylz9TGHGDPM1ReXsyz//yU7NhHbP+Sf4tzdkPPmh6s7YwcrLP36TE+zt+i3skL4IeSRNH71Mgffu+Z5IVG8vI+44H5WzNVDXmFrNg9vtrKt5D/V6eZiNd4YW+TD+SLFGpRP615dnKzPhYbo9p0UBoqLy8/2D15yY/99oLs4pdnV+rYrP6GgvGUHNbflW8x8kJvaCUr6Dp+b6vkhRfBEmsL3vhbs0xWI6oUt7PR9eS1B6/42/N41ZXksaL/yvLW0PpFM2bzjNFES1ZtOigNlZfX//jZX7PdvmAuw2ZcoFNs0HWvPnpDD4VEir0l52XKZu1gf3gPQPsHajlH+vHkRbDyNNBEH8Gr4VVO+U3QCz5sXfNi8vhpPmNV/jbxgDdCFZo3gyK1mPOSVZsOSkPl5foH/3TOuv05P5iv+AO27ik/FK+fvPxAvUU77OpP/sFWn2N2U6wsorZ/EVUy3njlK+JSry/nmRZv9SPaF+n1i26OraUlH2DfQjVYXtZsyMn2/Bl9tObjDXIYpic3fM3qG3P1Fu4XJV608YuctIP2L7wIXt6ri8Jb+fiFHW0+1iBPVRUcrI1sgsYLu1taez8tgQ1StPHLKf3DN6bQpsPRYHkRx4P0B7/4ITsAC7rDaecwnefrH97It/ztJdn3mh9Vzo9k1894medrj56JQMP5EanyzZTddS+q4FFkLCyboJ0fndzIB9KPiudn20ffFOdHcmP62sHBGiYv45R1FqMDEnjpTuAFSk3gBfIReIF8BF4gH4EXyEfgBfIReIF8BF4gH4EXyEfgBfIReIF8BF4gH4EXyEfgBfIReIF8BF4gH/0/dwtB6p8sdlA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8" b="4628"/>
          <a:stretch>
            <a:fillRect/>
          </a:stretch>
        </p:blipFill>
        <p:spPr bwMode="auto">
          <a:xfrm>
            <a:off x="107950" y="915988"/>
            <a:ext cx="4392613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5" b="5355"/>
          <a:stretch>
            <a:fillRect/>
          </a:stretch>
        </p:blipFill>
        <p:spPr bwMode="auto">
          <a:xfrm>
            <a:off x="4572000" y="915988"/>
            <a:ext cx="44640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8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4202" r="3099" b="4079"/>
          <a:stretch/>
        </p:blipFill>
        <p:spPr bwMode="auto">
          <a:xfrm>
            <a:off x="323528" y="1347614"/>
            <a:ext cx="3340699" cy="291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717" r="3872" b="8214"/>
          <a:stretch/>
        </p:blipFill>
        <p:spPr bwMode="auto">
          <a:xfrm>
            <a:off x="3995936" y="915566"/>
            <a:ext cx="4838131" cy="38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6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</a:t>
            </a:r>
            <a:r>
              <a:rPr lang="en-US" dirty="0" smtClean="0"/>
              <a:t>(15-22-33)</a:t>
            </a:r>
            <a:endParaRPr lang="ru-RU" dirty="0"/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(15-22-33)</a:t>
            </a:r>
            <a:endParaRPr lang="ru-RU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58597</TotalTime>
  <Words>577</Words>
  <Application>Microsoft Office PowerPoint</Application>
  <PresentationFormat>Экран (16:9)</PresentationFormat>
  <Paragraphs>110</Paragraphs>
  <Slides>61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2" baseType="lpstr"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SVM regression</vt:lpstr>
      <vt:lpstr>GLM regression</vt:lpstr>
      <vt:lpstr>SVM regression</vt:lpstr>
      <vt:lpstr>GLM regression</vt:lpstr>
      <vt:lpstr>SVM regression</vt:lpstr>
      <vt:lpstr>GLM regression</vt:lpstr>
      <vt:lpstr>SVM regression</vt:lpstr>
      <vt:lpstr>Clustering</vt:lpstr>
      <vt:lpstr>Clustering</vt:lpstr>
      <vt:lpstr>Clustering</vt:lpstr>
      <vt:lpstr>Clustering</vt:lpstr>
      <vt:lpstr>Regression</vt:lpstr>
      <vt:lpstr>Regression</vt:lpstr>
      <vt:lpstr>Regression</vt:lpstr>
      <vt:lpstr>Regression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Гриценко Алексей Михайлович</dc:creator>
  <cp:lastModifiedBy>Гриценко Алексей Михайлович</cp:lastModifiedBy>
  <cp:revision>44</cp:revision>
  <dcterms:created xsi:type="dcterms:W3CDTF">2018-05-04T15:57:19Z</dcterms:created>
  <dcterms:modified xsi:type="dcterms:W3CDTF">2018-08-28T06:16:57Z</dcterms:modified>
</cp:coreProperties>
</file>